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8" r:id="rId2"/>
    <p:sldId id="269" r:id="rId3"/>
    <p:sldId id="270" r:id="rId4"/>
    <p:sldId id="271" r:id="rId5"/>
    <p:sldId id="280" r:id="rId6"/>
    <p:sldId id="289" r:id="rId7"/>
    <p:sldId id="281" r:id="rId8"/>
    <p:sldId id="294" r:id="rId9"/>
    <p:sldId id="295" r:id="rId10"/>
    <p:sldId id="293" r:id="rId11"/>
    <p:sldId id="275" r:id="rId12"/>
    <p:sldId id="297" r:id="rId13"/>
    <p:sldId id="296" r:id="rId14"/>
    <p:sldId id="298" r:id="rId15"/>
    <p:sldId id="299" r:id="rId16"/>
    <p:sldId id="283" r:id="rId17"/>
    <p:sldId id="300" r:id="rId18"/>
    <p:sldId id="265"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F20"/>
    <a:srgbClr val="8873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57" autoAdjust="0"/>
    <p:restoredTop sz="94660"/>
  </p:normalViewPr>
  <p:slideViewPr>
    <p:cSldViewPr snapToGrid="0" snapToObjects="1">
      <p:cViewPr varScale="1">
        <p:scale>
          <a:sx n="90" d="100"/>
          <a:sy n="90" d="100"/>
        </p:scale>
        <p:origin x="72" y="52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B8E86-09FC-477A-8692-1B031459D76B}" type="datetimeFigureOut">
              <a:rPr lang="en-US" smtClean="0"/>
              <a:t>2/19/2017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343090-3AC0-44C2-8BA9-EF3955DEFFD3}" type="slidenum">
              <a:rPr lang="en-US" smtClean="0"/>
              <a:t>‹#›</a:t>
            </a:fld>
            <a:endParaRPr lang="en-US"/>
          </a:p>
        </p:txBody>
      </p:sp>
    </p:spTree>
    <p:extLst>
      <p:ext uri="{BB962C8B-B14F-4D97-AF65-F5344CB8AC3E}">
        <p14:creationId xmlns:p14="http://schemas.microsoft.com/office/powerpoint/2010/main" val="356369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2893172" y="4736353"/>
            <a:ext cx="3337299" cy="272139"/>
          </a:xfrm>
        </p:spPr>
        <p:txBody>
          <a:bodyPr anchor="ct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893172" y="4736353"/>
            <a:ext cx="3337299" cy="272139"/>
          </a:xfrm>
        </p:spPr>
        <p:txBody>
          <a:bodyPr anchor="ctr">
            <a:normAutofit/>
          </a:bodyPr>
          <a:lstStyle>
            <a:lvl1pPr>
              <a:defRPr sz="1600"/>
            </a:lvl1pPr>
          </a:lstStyle>
          <a:p>
            <a:pPr lvl="0"/>
            <a:r>
              <a:rPr lang="en-US" dirty="0"/>
              <a:t>Add Your Subtitle</a:t>
            </a:r>
          </a:p>
        </p:txBody>
      </p:sp>
      <p:sp>
        <p:nvSpPr>
          <p:cNvPr id="5" name="Title 1"/>
          <p:cNvSpPr>
            <a:spLocks noGrp="1"/>
          </p:cNvSpPr>
          <p:nvPr>
            <p:ph type="title" hasCustomPrompt="1"/>
          </p:nvPr>
        </p:nvSpPr>
        <p:spPr>
          <a:xfrm>
            <a:off x="2435412" y="1075765"/>
            <a:ext cx="4441426" cy="1419411"/>
          </a:xfrm>
        </p:spPr>
        <p:txBody>
          <a:bodyPr/>
          <a:lstStyle/>
          <a:p>
            <a:r>
              <a:rPr lang="en-US" dirty="0"/>
              <a:t>Add Your Title</a:t>
            </a:r>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8313" y="1542143"/>
            <a:ext cx="8211824" cy="323940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468313" y="1542143"/>
            <a:ext cx="8211824" cy="323940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68313" y="1542143"/>
            <a:ext cx="8211824" cy="323940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2" name="Title 1"/>
          <p:cNvSpPr>
            <a:spLocks noGrp="1"/>
          </p:cNvSpPr>
          <p:nvPr>
            <p:ph type="title" hasCustomPrompt="1"/>
          </p:nvPr>
        </p:nvSpPr>
        <p:spPr>
          <a:xfrm>
            <a:off x="3653118" y="769471"/>
            <a:ext cx="1815353" cy="672886"/>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3343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421372"/>
            <a:ext cx="8160063" cy="336511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527050" y="4021138"/>
            <a:ext cx="8159750" cy="742690"/>
          </a:xfrm>
        </p:spPr>
        <p:txBody>
          <a:bodyPr>
            <a:normAutofit/>
          </a:bodyPr>
          <a:lstStyle>
            <a:lvl1pPr>
              <a:defRPr sz="1400" baseline="0"/>
            </a:lvl1pPr>
          </a:lstStyle>
          <a:p>
            <a:pPr lvl="0"/>
            <a:r>
              <a:rPr lang="en-US" dirty="0"/>
              <a:t>Add Verse Here</a:t>
            </a:r>
          </a:p>
        </p:txBody>
      </p:sp>
    </p:spTree>
    <p:extLst>
      <p:ext uri="{BB962C8B-B14F-4D97-AF65-F5344CB8AC3E}">
        <p14:creationId xmlns:p14="http://schemas.microsoft.com/office/powerpoint/2010/main" val="40633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421372"/>
            <a:ext cx="8160063" cy="435416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Text Here</a:t>
            </a:r>
          </a:p>
        </p:txBody>
      </p:sp>
    </p:spTree>
    <p:extLst>
      <p:ext uri="{BB962C8B-B14F-4D97-AF65-F5344CB8AC3E}">
        <p14:creationId xmlns:p14="http://schemas.microsoft.com/office/powerpoint/2010/main" val="3822514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2/19/2017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Lst>
  <p:txStyles>
    <p:titleStyle>
      <a:lvl1pPr algn="ctr" defTabSz="914400" rtl="0" eaLnBrk="1" latinLnBrk="0" hangingPunct="1">
        <a:spcBef>
          <a:spcPct val="0"/>
        </a:spcBef>
        <a:buNone/>
        <a:defRPr sz="4400" kern="1200">
          <a:solidFill>
            <a:schemeClr val="tx1"/>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chemeClr val="tx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chemeClr val="tx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893172" y="4736353"/>
            <a:ext cx="3337299" cy="272139"/>
          </a:xfrm>
        </p:spPr>
        <p:txBody>
          <a:bodyPr>
            <a:normAutofit fontScale="85000" lnSpcReduction="20000"/>
          </a:bodyPr>
          <a:lstStyle/>
          <a:p>
            <a:r>
              <a:rPr lang="en-US" spc="300" dirty="0">
                <a:latin typeface="Myriad Pro" panose="020B0503030403020204" pitchFamily="34" charset="0"/>
              </a:rPr>
              <a:t>HEBREWS 11:23-29</a:t>
            </a:r>
          </a:p>
        </p:txBody>
      </p:sp>
      <p:sp>
        <p:nvSpPr>
          <p:cNvPr id="3" name="Title 2"/>
          <p:cNvSpPr>
            <a:spLocks noGrp="1"/>
          </p:cNvSpPr>
          <p:nvPr>
            <p:ph type="title"/>
          </p:nvPr>
        </p:nvSpPr>
        <p:spPr/>
        <p:txBody>
          <a:bodyPr/>
          <a:lstStyle/>
          <a:p>
            <a:r>
              <a:rPr lang="en-US" sz="7200" dirty="0">
                <a:solidFill>
                  <a:srgbClr val="000000"/>
                </a:solidFill>
                <a:latin typeface="Trajan Pro" panose="02020502050506020301" pitchFamily="18" charset="0"/>
              </a:rPr>
              <a:t>MOSES</a:t>
            </a:r>
            <a:endParaRPr lang="en-US" dirty="0">
              <a:solidFill>
                <a:srgbClr val="000000"/>
              </a:solidFill>
              <a:latin typeface="Trajan Pro" panose="02020502050506020301" pitchFamily="18" charset="0"/>
            </a:endParaRPr>
          </a:p>
        </p:txBody>
      </p:sp>
      <p:sp>
        <p:nvSpPr>
          <p:cNvPr id="4" name="Text Placeholder 4"/>
          <p:cNvSpPr txBox="1">
            <a:spLocks/>
          </p:cNvSpPr>
          <p:nvPr/>
        </p:nvSpPr>
        <p:spPr>
          <a:xfrm>
            <a:off x="2893172" y="998495"/>
            <a:ext cx="3337299" cy="272139"/>
          </a:xfrm>
          <a:prstGeom prst="rect">
            <a:avLst/>
          </a:prstGeom>
        </p:spPr>
        <p:txBody>
          <a:bodyPr vert="horz" lIns="91440" tIns="45720" rIns="91440" bIns="45720" rtlCol="0" anchor="ctr">
            <a:normAutofit fontScale="85000" lnSpcReduction="20000"/>
          </a:bodyPr>
          <a:lstStyle>
            <a:lvl1pPr marL="0" indent="0" algn="ctr" defTabSz="914400" rtl="0" eaLnBrk="1" latinLnBrk="0" hangingPunct="1">
              <a:spcBef>
                <a:spcPct val="20000"/>
              </a:spcBef>
              <a:buFont typeface="Arial"/>
              <a:buNone/>
              <a:defRPr sz="1600" kern="1200">
                <a:solidFill>
                  <a:schemeClr val="tx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chemeClr val="tx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pc="300" dirty="0">
                <a:solidFill>
                  <a:schemeClr val="bg1"/>
                </a:solidFill>
                <a:latin typeface="Myriad Pro" panose="020B0503030403020204" pitchFamily="34" charset="0"/>
              </a:rPr>
              <a:t>BY FAITH</a:t>
            </a:r>
          </a:p>
        </p:txBody>
      </p:sp>
    </p:spTree>
    <p:extLst>
      <p:ext uri="{BB962C8B-B14F-4D97-AF65-F5344CB8AC3E}">
        <p14:creationId xmlns:p14="http://schemas.microsoft.com/office/powerpoint/2010/main" val="3893856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8313" y="969196"/>
            <a:ext cx="8211824" cy="3812355"/>
          </a:xfrm>
        </p:spPr>
        <p:txBody>
          <a:bodyPr>
            <a:normAutofit/>
          </a:bodyPr>
          <a:lstStyle/>
          <a:p>
            <a:pPr marL="457200" indent="-457200" algn="l">
              <a:buFont typeface="Arial" panose="020B0604020202020204" pitchFamily="34" charset="0"/>
              <a:buChar char="•"/>
            </a:pPr>
            <a:r>
              <a:rPr lang="en-US" dirty="0"/>
              <a:t>Don’t miss the picture of faith for every believer given to us in the deliverance of Israel.</a:t>
            </a:r>
          </a:p>
          <a:p>
            <a:pPr marL="1371600" lvl="1">
              <a:buFont typeface="Arial" panose="020B0604020202020204" pitchFamily="34" charset="0"/>
              <a:buChar char="•"/>
            </a:pPr>
            <a:r>
              <a:rPr lang="en-US" u="sng" dirty="0"/>
              <a:t>Salvation</a:t>
            </a:r>
            <a:r>
              <a:rPr lang="en-US" dirty="0"/>
              <a:t>: Passover</a:t>
            </a:r>
          </a:p>
          <a:p>
            <a:pPr marL="1371600" lvl="1">
              <a:buFont typeface="Arial" panose="020B0604020202020204" pitchFamily="34" charset="0"/>
              <a:buChar char="•"/>
            </a:pPr>
            <a:r>
              <a:rPr lang="en-US" u="sng" dirty="0"/>
              <a:t>Baptism</a:t>
            </a:r>
            <a:r>
              <a:rPr lang="en-US" dirty="0"/>
              <a:t>: Red Sea</a:t>
            </a:r>
          </a:p>
        </p:txBody>
      </p:sp>
    </p:spTree>
    <p:extLst>
      <p:ext uri="{BB962C8B-B14F-4D97-AF65-F5344CB8AC3E}">
        <p14:creationId xmlns:p14="http://schemas.microsoft.com/office/powerpoint/2010/main" val="5104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6736" y="421372"/>
            <a:ext cx="8160063" cy="4280484"/>
          </a:xfrm>
        </p:spPr>
        <p:txBody>
          <a:bodyPr>
            <a:normAutofit/>
          </a:bodyPr>
          <a:lstStyle/>
          <a:p>
            <a:pPr marL="457200" indent="-457200" algn="l">
              <a:buFont typeface="Arial" panose="020B0604020202020204" pitchFamily="34" charset="0"/>
              <a:buChar char="•"/>
            </a:pPr>
            <a:r>
              <a:rPr lang="en-US" dirty="0">
                <a:solidFill>
                  <a:srgbClr val="000000"/>
                </a:solidFill>
              </a:rPr>
              <a:t>1 Cor 10:1-2 Moreover, brethren, I would not that ye should be ignorant, how that all our fathers were under the cloud, and all passed through the sea;  (2)  And were all baptized unto Moses in the cloud and in the sea;</a:t>
            </a:r>
            <a:endParaRPr lang="en-US" dirty="0">
              <a:solidFill>
                <a:srgbClr val="000000"/>
              </a:solidFill>
            </a:endParaRPr>
          </a:p>
        </p:txBody>
      </p:sp>
    </p:spTree>
    <p:extLst>
      <p:ext uri="{BB962C8B-B14F-4D97-AF65-F5344CB8AC3E}">
        <p14:creationId xmlns:p14="http://schemas.microsoft.com/office/powerpoint/2010/main" val="38129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8313" y="969196"/>
            <a:ext cx="8211824" cy="3812355"/>
          </a:xfrm>
        </p:spPr>
        <p:txBody>
          <a:bodyPr>
            <a:normAutofit lnSpcReduction="10000"/>
          </a:bodyPr>
          <a:lstStyle/>
          <a:p>
            <a:pPr marL="457200" indent="-457200" algn="l">
              <a:buFont typeface="Arial" panose="020B0604020202020204" pitchFamily="34" charset="0"/>
              <a:buChar char="•"/>
            </a:pPr>
            <a:r>
              <a:rPr lang="en-US" dirty="0"/>
              <a:t>Don’t miss the picture of faith for every believer given to us in the deliverance of Israel.</a:t>
            </a:r>
          </a:p>
          <a:p>
            <a:pPr marL="1371600" lvl="1">
              <a:buFont typeface="Arial" panose="020B0604020202020204" pitchFamily="34" charset="0"/>
              <a:buChar char="•"/>
            </a:pPr>
            <a:r>
              <a:rPr lang="en-US" u="sng" dirty="0"/>
              <a:t>Salvation</a:t>
            </a:r>
            <a:r>
              <a:rPr lang="en-US" dirty="0"/>
              <a:t>: Passover</a:t>
            </a:r>
          </a:p>
          <a:p>
            <a:pPr marL="1371600" lvl="1">
              <a:buFont typeface="Arial" panose="020B0604020202020204" pitchFamily="34" charset="0"/>
              <a:buChar char="•"/>
            </a:pPr>
            <a:r>
              <a:rPr lang="en-US" u="sng" dirty="0"/>
              <a:t>Baptism</a:t>
            </a:r>
            <a:r>
              <a:rPr lang="en-US" dirty="0"/>
              <a:t>: Red Sea</a:t>
            </a:r>
          </a:p>
          <a:p>
            <a:pPr marL="1371600" lvl="1">
              <a:buFont typeface="Arial" panose="020B0604020202020204" pitchFamily="34" charset="0"/>
              <a:buChar char="•"/>
            </a:pPr>
            <a:r>
              <a:rPr lang="en-US" u="sng" dirty="0"/>
              <a:t>Sanctification</a:t>
            </a:r>
            <a:r>
              <a:rPr lang="en-US" dirty="0"/>
              <a:t>: worked out in the wilderness wandering leading to entering into God’s promised rest. </a:t>
            </a:r>
            <a:endParaRPr lang="en-US" dirty="0"/>
          </a:p>
        </p:txBody>
      </p:sp>
    </p:spTree>
    <p:extLst>
      <p:ext uri="{BB962C8B-B14F-4D97-AF65-F5344CB8AC3E}">
        <p14:creationId xmlns:p14="http://schemas.microsoft.com/office/powerpoint/2010/main" val="11733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3" dur="500"/>
                                        <p:tgtEl>
                                          <p:spTgt spid="2">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6736" y="421372"/>
            <a:ext cx="8160063" cy="4280484"/>
          </a:xfrm>
        </p:spPr>
        <p:txBody>
          <a:bodyPr>
            <a:normAutofit/>
          </a:bodyPr>
          <a:lstStyle/>
          <a:p>
            <a:pPr marL="457200" indent="-457200" algn="l">
              <a:buFont typeface="Arial" panose="020B0604020202020204" pitchFamily="34" charset="0"/>
              <a:buChar char="•"/>
            </a:pPr>
            <a:r>
              <a:rPr lang="en-US" dirty="0">
                <a:solidFill>
                  <a:srgbClr val="000000"/>
                </a:solidFill>
              </a:rPr>
              <a:t>Heb 4:10-11 For he that is entered into his rest, he also hath ceased from his own works, as God did from his. 11 Let us </a:t>
            </a:r>
            <a:r>
              <a:rPr lang="en-US" dirty="0" err="1">
                <a:solidFill>
                  <a:srgbClr val="000000"/>
                </a:solidFill>
              </a:rPr>
              <a:t>labour</a:t>
            </a:r>
            <a:r>
              <a:rPr lang="en-US" dirty="0">
                <a:solidFill>
                  <a:srgbClr val="000000"/>
                </a:solidFill>
              </a:rPr>
              <a:t> therefore to enter into that rest, lest any man fall after the same example of unbelief.</a:t>
            </a:r>
            <a:endParaRPr lang="en-US" dirty="0">
              <a:solidFill>
                <a:srgbClr val="000000"/>
              </a:solidFill>
            </a:endParaRPr>
          </a:p>
        </p:txBody>
      </p:sp>
    </p:spTree>
    <p:extLst>
      <p:ext uri="{BB962C8B-B14F-4D97-AF65-F5344CB8AC3E}">
        <p14:creationId xmlns:p14="http://schemas.microsoft.com/office/powerpoint/2010/main" val="399993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fontScale="85000" lnSpcReduction="20000"/>
          </a:bodyPr>
          <a:lstStyle/>
          <a:p>
            <a:endParaRPr lang="en-US"/>
          </a:p>
        </p:txBody>
      </p:sp>
      <p:sp>
        <p:nvSpPr>
          <p:cNvPr id="3" name="Title 2"/>
          <p:cNvSpPr>
            <a:spLocks noGrp="1"/>
          </p:cNvSpPr>
          <p:nvPr>
            <p:ph type="title"/>
          </p:nvPr>
        </p:nvSpPr>
        <p:spPr>
          <a:xfrm>
            <a:off x="1318517" y="527407"/>
            <a:ext cx="6486418" cy="2811694"/>
          </a:xfrm>
        </p:spPr>
        <p:txBody>
          <a:bodyPr>
            <a:normAutofit fontScale="90000"/>
          </a:bodyPr>
          <a:lstStyle/>
          <a:p>
            <a:r>
              <a:rPr lang="en-US" u="sng" dirty="0">
                <a:solidFill>
                  <a:srgbClr val="000000"/>
                </a:solidFill>
              </a:rPr>
              <a:t>Conclusion</a:t>
            </a:r>
            <a:r>
              <a:rPr lang="en-US" dirty="0">
                <a:solidFill>
                  <a:srgbClr val="000000"/>
                </a:solidFill>
              </a:rPr>
              <a:t>!  Believing God (your faith) brings you through what </a:t>
            </a:r>
            <a:r>
              <a:rPr lang="en-US" u="sng" dirty="0">
                <a:solidFill>
                  <a:srgbClr val="000000"/>
                </a:solidFill>
              </a:rPr>
              <a:t>destroys</a:t>
            </a:r>
            <a:r>
              <a:rPr lang="en-US" dirty="0">
                <a:solidFill>
                  <a:srgbClr val="000000"/>
                </a:solidFill>
              </a:rPr>
              <a:t> </a:t>
            </a:r>
            <a:br>
              <a:rPr lang="en-US" dirty="0">
                <a:solidFill>
                  <a:srgbClr val="000000"/>
                </a:solidFill>
              </a:rPr>
            </a:br>
            <a:r>
              <a:rPr lang="en-US" dirty="0">
                <a:solidFill>
                  <a:srgbClr val="000000"/>
                </a:solidFill>
              </a:rPr>
              <a:t>the </a:t>
            </a:r>
            <a:r>
              <a:rPr lang="en-US" u="sng" dirty="0">
                <a:solidFill>
                  <a:srgbClr val="000000"/>
                </a:solidFill>
              </a:rPr>
              <a:t>unbelieving</a:t>
            </a:r>
            <a:r>
              <a:rPr lang="en-US" dirty="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0419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6736" y="421372"/>
            <a:ext cx="8160063" cy="4280484"/>
          </a:xfrm>
        </p:spPr>
        <p:txBody>
          <a:bodyPr>
            <a:normAutofit fontScale="85000" lnSpcReduction="20000"/>
          </a:bodyPr>
          <a:lstStyle/>
          <a:p>
            <a:pPr marL="457200" indent="-457200" algn="l">
              <a:buFont typeface="Arial" panose="020B0604020202020204" pitchFamily="34" charset="0"/>
              <a:buChar char="•"/>
            </a:pPr>
            <a:r>
              <a:rPr lang="en-US" dirty="0">
                <a:solidFill>
                  <a:srgbClr val="000000"/>
                </a:solidFill>
              </a:rPr>
              <a:t>Phil 1:27-30 Only let your conversation be as it </a:t>
            </a:r>
            <a:r>
              <a:rPr lang="en-US" dirty="0" err="1">
                <a:solidFill>
                  <a:srgbClr val="000000"/>
                </a:solidFill>
              </a:rPr>
              <a:t>becometh</a:t>
            </a:r>
            <a:r>
              <a:rPr lang="en-US" dirty="0">
                <a:solidFill>
                  <a:srgbClr val="000000"/>
                </a:solidFill>
              </a:rPr>
              <a:t> the gospel of Christ: that whether I come and see you, or else be absent, I may hear of your affairs, that ye stand fast in one spirit, with one mind striving together for the faith of the gospel; (28) And in nothing terrified by your adversaries: which is to them an evident token of perdition, but to you of salvation, and that of God. (29) For unto you it is given in the behalf of Christ, not only to believe on him, but also to suffer for his sake; (30) Having the same conflict which ye saw in me, and now hear to be in me.  </a:t>
            </a:r>
            <a:br>
              <a:rPr lang="en-US" dirty="0">
                <a:solidFill>
                  <a:srgbClr val="000000"/>
                </a:solidFill>
              </a:rPr>
            </a:br>
            <a:r>
              <a:rPr lang="en-US" b="1" dirty="0">
                <a:solidFill>
                  <a:srgbClr val="000000"/>
                </a:solidFill>
              </a:rPr>
              <a:t>2 Tim 2:12; Rom 8:15-17</a:t>
            </a:r>
            <a:endParaRPr lang="en-US" b="1" dirty="0">
              <a:solidFill>
                <a:srgbClr val="000000"/>
              </a:solidFill>
            </a:endParaRPr>
          </a:p>
        </p:txBody>
      </p:sp>
    </p:spTree>
    <p:extLst>
      <p:ext uri="{BB962C8B-B14F-4D97-AF65-F5344CB8AC3E}">
        <p14:creationId xmlns:p14="http://schemas.microsoft.com/office/powerpoint/2010/main" val="95012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82321" y="1458930"/>
            <a:ext cx="7987009" cy="859605"/>
          </a:xfrm>
        </p:spPr>
        <p:txBody>
          <a:bodyPr>
            <a:normAutofit/>
          </a:bodyPr>
          <a:lstStyle/>
          <a:p>
            <a:pPr marL="457200" lvl="1">
              <a:buFont typeface="Arial" panose="020B0604020202020204" pitchFamily="34" charset="0"/>
              <a:buChar char="•"/>
            </a:pPr>
            <a:r>
              <a:rPr lang="en-US" u="sng" dirty="0"/>
              <a:t>Weak</a:t>
            </a:r>
            <a:r>
              <a:rPr lang="en-US" dirty="0"/>
              <a:t> Men – who learned to trust God.</a:t>
            </a:r>
            <a:endParaRPr lang="en-US" sz="2800" dirty="0"/>
          </a:p>
        </p:txBody>
      </p:sp>
      <p:pic>
        <p:nvPicPr>
          <p:cNvPr id="3" name="Picture 2"/>
          <p:cNvPicPr>
            <a:picLocks noChangeAspect="1"/>
          </p:cNvPicPr>
          <p:nvPr/>
        </p:nvPicPr>
        <p:blipFill>
          <a:blip r:embed="rId2"/>
          <a:stretch>
            <a:fillRect/>
          </a:stretch>
        </p:blipFill>
        <p:spPr>
          <a:xfrm>
            <a:off x="397262" y="2454076"/>
            <a:ext cx="2143589" cy="1607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Image result for barak and deborah"/>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3576" b="2846"/>
          <a:stretch/>
        </p:blipFill>
        <p:spPr bwMode="auto">
          <a:xfrm>
            <a:off x="2691822" y="2458949"/>
            <a:ext cx="1428108" cy="1619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260630" y="2458949"/>
            <a:ext cx="1673560" cy="1619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a:stretch>
            <a:fillRect/>
          </a:stretch>
        </p:blipFill>
        <p:spPr>
          <a:xfrm>
            <a:off x="6057672" y="2447226"/>
            <a:ext cx="2709608" cy="1619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218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82321" y="1006868"/>
            <a:ext cx="7987009" cy="1311668"/>
          </a:xfrm>
        </p:spPr>
        <p:txBody>
          <a:bodyPr>
            <a:normAutofit/>
          </a:bodyPr>
          <a:lstStyle/>
          <a:p>
            <a:pPr marL="457200" lvl="1">
              <a:buFont typeface="Arial" panose="020B0604020202020204" pitchFamily="34" charset="0"/>
              <a:buChar char="•"/>
            </a:pPr>
            <a:r>
              <a:rPr lang="en-US" u="sng" dirty="0"/>
              <a:t>Weak</a:t>
            </a:r>
            <a:r>
              <a:rPr lang="en-US" dirty="0"/>
              <a:t> Men – Who Worked </a:t>
            </a:r>
            <a:r>
              <a:rPr lang="en-US" u="sng" dirty="0"/>
              <a:t>Wonders</a:t>
            </a:r>
            <a:r>
              <a:rPr lang="en-US" dirty="0"/>
              <a:t> to the glory of God.</a:t>
            </a:r>
            <a:endParaRPr lang="en-US" sz="2800" dirty="0"/>
          </a:p>
        </p:txBody>
      </p:sp>
      <p:pic>
        <p:nvPicPr>
          <p:cNvPr id="2" name="Picture 1"/>
          <p:cNvPicPr>
            <a:picLocks noChangeAspect="1"/>
          </p:cNvPicPr>
          <p:nvPr/>
        </p:nvPicPr>
        <p:blipFill>
          <a:blip r:embed="rId2"/>
          <a:stretch>
            <a:fillRect/>
          </a:stretch>
        </p:blipFill>
        <p:spPr>
          <a:xfrm>
            <a:off x="478327" y="2447226"/>
            <a:ext cx="2303287" cy="1631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a:stretch>
            <a:fillRect/>
          </a:stretch>
        </p:blipFill>
        <p:spPr>
          <a:xfrm>
            <a:off x="2913362" y="2447228"/>
            <a:ext cx="1951540" cy="1631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stretch>
            <a:fillRect/>
          </a:stretch>
        </p:blipFill>
        <p:spPr>
          <a:xfrm>
            <a:off x="4996650" y="2447227"/>
            <a:ext cx="1631139" cy="16311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stretch>
            <a:fillRect/>
          </a:stretch>
        </p:blipFill>
        <p:spPr>
          <a:xfrm>
            <a:off x="6771688" y="2420564"/>
            <a:ext cx="1826343" cy="165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072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p:cNvSpPr>
            <a:spLocks noGrp="1"/>
          </p:cNvSpPr>
          <p:nvPr>
            <p:ph type="body" sz="quarter" idx="11"/>
          </p:nvPr>
        </p:nvSpPr>
        <p:spPr>
          <a:xfrm>
            <a:off x="2893172" y="4736353"/>
            <a:ext cx="3337299" cy="272139"/>
          </a:xfrm>
        </p:spPr>
        <p:txBody>
          <a:bodyPr>
            <a:normAutofit fontScale="85000" lnSpcReduction="20000"/>
          </a:bodyPr>
          <a:lstStyle/>
          <a:p>
            <a:r>
              <a:rPr lang="en-US" spc="300" dirty="0">
                <a:latin typeface="Myriad Pro" panose="020B0503030403020204" pitchFamily="34" charset="0"/>
              </a:rPr>
              <a:t>HEBREWS 11:23-29</a:t>
            </a:r>
          </a:p>
        </p:txBody>
      </p:sp>
      <p:sp>
        <p:nvSpPr>
          <p:cNvPr id="3" name="Title 2"/>
          <p:cNvSpPr>
            <a:spLocks noGrp="1"/>
          </p:cNvSpPr>
          <p:nvPr>
            <p:ph type="title"/>
          </p:nvPr>
        </p:nvSpPr>
        <p:spPr/>
        <p:txBody>
          <a:bodyPr/>
          <a:lstStyle/>
          <a:p>
            <a:r>
              <a:rPr lang="en-US" sz="7200" dirty="0">
                <a:solidFill>
                  <a:srgbClr val="000000"/>
                </a:solidFill>
                <a:latin typeface="Trajan Pro" panose="02020502050506020301" pitchFamily="18" charset="0"/>
              </a:rPr>
              <a:t>MOSES</a:t>
            </a:r>
            <a:endParaRPr lang="en-US" dirty="0">
              <a:solidFill>
                <a:srgbClr val="000000"/>
              </a:solidFill>
              <a:latin typeface="Trajan Pro" panose="02020502050506020301" pitchFamily="18" charset="0"/>
            </a:endParaRPr>
          </a:p>
        </p:txBody>
      </p:sp>
      <p:sp>
        <p:nvSpPr>
          <p:cNvPr id="4" name="Text Placeholder 4"/>
          <p:cNvSpPr txBox="1">
            <a:spLocks/>
          </p:cNvSpPr>
          <p:nvPr/>
        </p:nvSpPr>
        <p:spPr>
          <a:xfrm>
            <a:off x="2903350" y="998495"/>
            <a:ext cx="3337299" cy="272139"/>
          </a:xfrm>
          <a:prstGeom prst="rect">
            <a:avLst/>
          </a:prstGeom>
        </p:spPr>
        <p:txBody>
          <a:bodyPr vert="horz" lIns="91440" tIns="45720" rIns="91440" bIns="45720" rtlCol="0" anchor="ctr">
            <a:normAutofit fontScale="85000" lnSpcReduction="20000"/>
          </a:bodyPr>
          <a:lstStyle>
            <a:lvl1pPr marL="0" indent="0" algn="ctr" defTabSz="914400" rtl="0" eaLnBrk="1" latinLnBrk="0" hangingPunct="1">
              <a:spcBef>
                <a:spcPct val="20000"/>
              </a:spcBef>
              <a:buFont typeface="Arial"/>
              <a:buNone/>
              <a:defRPr sz="1600" kern="1200">
                <a:solidFill>
                  <a:schemeClr val="tx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chemeClr val="tx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300" normalizeH="0" baseline="0" noProof="0" dirty="0">
                <a:ln>
                  <a:noFill/>
                </a:ln>
                <a:solidFill>
                  <a:prstClr val="black"/>
                </a:solidFill>
                <a:effectLst/>
                <a:uLnTx/>
                <a:uFillTx/>
                <a:latin typeface="Myriad Pro" panose="020B0503030403020204" pitchFamily="34" charset="0"/>
                <a:ea typeface="+mn-ea"/>
              </a:rPr>
              <a:t>BY FAITH</a:t>
            </a:r>
          </a:p>
        </p:txBody>
      </p:sp>
    </p:spTree>
    <p:extLst>
      <p:ext uri="{BB962C8B-B14F-4D97-AF65-F5344CB8AC3E}">
        <p14:creationId xmlns:p14="http://schemas.microsoft.com/office/powerpoint/2010/main" val="356382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57448" y="421372"/>
            <a:ext cx="2951017" cy="2995159"/>
          </a:xfrm>
        </p:spPr>
        <p:txBody>
          <a:bodyPr/>
          <a:lstStyle/>
          <a:p>
            <a:r>
              <a:rPr lang="en-US" sz="3600" dirty="0">
                <a:solidFill>
                  <a:srgbClr val="000000"/>
                </a:solidFill>
              </a:rPr>
              <a:t>Pharaoh’s (the worldly) command.</a:t>
            </a:r>
          </a:p>
        </p:txBody>
      </p:sp>
      <p:pic>
        <p:nvPicPr>
          <p:cNvPr id="3" name="Picture 2"/>
          <p:cNvPicPr>
            <a:picLocks noChangeAspect="1"/>
          </p:cNvPicPr>
          <p:nvPr/>
        </p:nvPicPr>
        <p:blipFill rotWithShape="1">
          <a:blip r:embed="rId2"/>
          <a:srcRect t="8081" b="36646"/>
          <a:stretch/>
        </p:blipFill>
        <p:spPr>
          <a:xfrm>
            <a:off x="3880207" y="421372"/>
            <a:ext cx="5270591" cy="4284272"/>
          </a:xfrm>
          <a:prstGeom prst="rect">
            <a:avLst/>
          </a:prstGeom>
        </p:spPr>
      </p:pic>
      <p:sp>
        <p:nvSpPr>
          <p:cNvPr id="4" name="TextBox 3"/>
          <p:cNvSpPr txBox="1"/>
          <p:nvPr/>
        </p:nvSpPr>
        <p:spPr>
          <a:xfrm>
            <a:off x="8705631" y="4560464"/>
            <a:ext cx="506858" cy="184666"/>
          </a:xfrm>
          <a:prstGeom prst="rect">
            <a:avLst/>
          </a:prstGeom>
          <a:noFill/>
        </p:spPr>
        <p:txBody>
          <a:bodyPr wrap="square" rtlCol="0">
            <a:spAutoFit/>
          </a:bodyPr>
          <a:lstStyle/>
          <a:p>
            <a:r>
              <a:rPr lang="en-US" sz="600" dirty="0">
                <a:solidFill>
                  <a:schemeClr val="tx1">
                    <a:lumMod val="50000"/>
                  </a:schemeClr>
                </a:solidFill>
              </a:rPr>
              <a:t>Jw.org</a:t>
            </a:r>
          </a:p>
        </p:txBody>
      </p:sp>
    </p:spTree>
    <p:extLst>
      <p:ext uri="{BB962C8B-B14F-4D97-AF65-F5344CB8AC3E}">
        <p14:creationId xmlns:p14="http://schemas.microsoft.com/office/powerpoint/2010/main" val="290171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163483" y="1136267"/>
            <a:ext cx="3589820" cy="2995159"/>
          </a:xfrm>
        </p:spPr>
        <p:txBody>
          <a:bodyPr/>
          <a:lstStyle/>
          <a:p>
            <a:r>
              <a:rPr lang="en-US" sz="3600" dirty="0">
                <a:solidFill>
                  <a:srgbClr val="000000"/>
                </a:solidFill>
              </a:rPr>
              <a:t>by Faith Moses’ parents hid him.</a:t>
            </a:r>
          </a:p>
        </p:txBody>
      </p:sp>
      <p:pic>
        <p:nvPicPr>
          <p:cNvPr id="5" name="Picture 4"/>
          <p:cNvPicPr>
            <a:picLocks noChangeAspect="1"/>
          </p:cNvPicPr>
          <p:nvPr/>
        </p:nvPicPr>
        <p:blipFill rotWithShape="1">
          <a:blip r:embed="rId2"/>
          <a:srcRect t="22092" b="5293"/>
          <a:stretch/>
        </p:blipFill>
        <p:spPr>
          <a:xfrm>
            <a:off x="-1" y="429687"/>
            <a:ext cx="4849403" cy="4255358"/>
          </a:xfrm>
          <a:prstGeom prst="rect">
            <a:avLst/>
          </a:prstGeom>
        </p:spPr>
      </p:pic>
      <p:sp>
        <p:nvSpPr>
          <p:cNvPr id="4" name="TextBox 3"/>
          <p:cNvSpPr txBox="1"/>
          <p:nvPr/>
        </p:nvSpPr>
        <p:spPr>
          <a:xfrm>
            <a:off x="-1" y="4529590"/>
            <a:ext cx="506858" cy="153888"/>
          </a:xfrm>
          <a:prstGeom prst="rect">
            <a:avLst/>
          </a:prstGeom>
          <a:noFill/>
        </p:spPr>
        <p:txBody>
          <a:bodyPr wrap="square" rtlCol="0">
            <a:spAutoFit/>
          </a:bodyPr>
          <a:lstStyle/>
          <a:p>
            <a:r>
              <a:rPr lang="en-US" sz="400" dirty="0">
                <a:solidFill>
                  <a:schemeClr val="tx1">
                    <a:lumMod val="50000"/>
                  </a:schemeClr>
                </a:solidFill>
              </a:rPr>
              <a:t>Jw.org</a:t>
            </a:r>
          </a:p>
        </p:txBody>
      </p:sp>
    </p:spTree>
    <p:extLst>
      <p:ext uri="{BB962C8B-B14F-4D97-AF65-F5344CB8AC3E}">
        <p14:creationId xmlns:p14="http://schemas.microsoft.com/office/powerpoint/2010/main" val="364489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82320" y="963096"/>
            <a:ext cx="3312269" cy="3716969"/>
          </a:xfrm>
        </p:spPr>
        <p:txBody>
          <a:bodyPr/>
          <a:lstStyle/>
          <a:p>
            <a:pPr marL="457200" lvl="1">
              <a:buFont typeface="Arial" panose="020B0604020202020204" pitchFamily="34" charset="0"/>
              <a:buChar char="•"/>
            </a:pPr>
            <a:r>
              <a:rPr lang="en-US" dirty="0"/>
              <a:t>The Faith of Moses was found in his </a:t>
            </a:r>
            <a:r>
              <a:rPr lang="en-US" u="sng" dirty="0"/>
              <a:t>choice to follow God.</a:t>
            </a:r>
          </a:p>
        </p:txBody>
      </p:sp>
      <p:pic>
        <p:nvPicPr>
          <p:cNvPr id="2" name="Picture 1"/>
          <p:cNvPicPr>
            <a:picLocks noChangeAspect="1"/>
          </p:cNvPicPr>
          <p:nvPr/>
        </p:nvPicPr>
        <p:blipFill rotWithShape="1">
          <a:blip r:embed="rId2"/>
          <a:srcRect t="5010" b="5777"/>
          <a:stretch/>
        </p:blipFill>
        <p:spPr>
          <a:xfrm>
            <a:off x="4202130" y="0"/>
            <a:ext cx="4941870" cy="5141214"/>
          </a:xfrm>
          <a:prstGeom prst="rect">
            <a:avLst/>
          </a:prstGeom>
        </p:spPr>
      </p:pic>
      <p:sp>
        <p:nvSpPr>
          <p:cNvPr id="4" name="TextBox 3"/>
          <p:cNvSpPr txBox="1"/>
          <p:nvPr/>
        </p:nvSpPr>
        <p:spPr>
          <a:xfrm>
            <a:off x="8832351" y="5005597"/>
            <a:ext cx="506858" cy="153888"/>
          </a:xfrm>
          <a:prstGeom prst="rect">
            <a:avLst/>
          </a:prstGeom>
          <a:noFill/>
        </p:spPr>
        <p:txBody>
          <a:bodyPr wrap="square" rtlCol="0">
            <a:spAutoFit/>
          </a:bodyPr>
          <a:lstStyle/>
          <a:p>
            <a:r>
              <a:rPr lang="en-US" sz="400" dirty="0">
                <a:solidFill>
                  <a:schemeClr val="tx1">
                    <a:lumMod val="65000"/>
                  </a:schemeClr>
                </a:solidFill>
              </a:rPr>
              <a:t>Jw.org</a:t>
            </a:r>
          </a:p>
        </p:txBody>
      </p:sp>
    </p:spTree>
    <p:extLst>
      <p:ext uri="{BB962C8B-B14F-4D97-AF65-F5344CB8AC3E}">
        <p14:creationId xmlns:p14="http://schemas.microsoft.com/office/powerpoint/2010/main" val="269270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08909" y="715766"/>
            <a:ext cx="4496655" cy="3778413"/>
          </a:xfrm>
        </p:spPr>
        <p:txBody>
          <a:bodyPr>
            <a:normAutofit/>
          </a:bodyPr>
          <a:lstStyle/>
          <a:p>
            <a:pPr marL="457200" lvl="1">
              <a:buFont typeface="Arial" panose="020B0604020202020204" pitchFamily="34" charset="0"/>
              <a:buChar char="•"/>
            </a:pPr>
            <a:r>
              <a:rPr lang="en-US" sz="2800" dirty="0"/>
              <a:t>Faith to Suffer </a:t>
            </a:r>
            <a:r>
              <a:rPr lang="en-US" sz="2800" u="sng" dirty="0"/>
              <a:t>Affliction</a:t>
            </a:r>
            <a:r>
              <a:rPr lang="en-US" sz="2800" dirty="0"/>
              <a:t> with the people of God.</a:t>
            </a:r>
          </a:p>
        </p:txBody>
      </p:sp>
      <p:pic>
        <p:nvPicPr>
          <p:cNvPr id="2" name="Picture 1"/>
          <p:cNvPicPr>
            <a:picLocks noChangeAspect="1"/>
          </p:cNvPicPr>
          <p:nvPr/>
        </p:nvPicPr>
        <p:blipFill>
          <a:blip r:embed="rId2"/>
          <a:stretch>
            <a:fillRect/>
          </a:stretch>
        </p:blipFill>
        <p:spPr>
          <a:xfrm>
            <a:off x="4754240" y="976092"/>
            <a:ext cx="4104950" cy="3020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9063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82320" y="963096"/>
            <a:ext cx="7935640" cy="3343015"/>
          </a:xfrm>
        </p:spPr>
        <p:txBody>
          <a:bodyPr>
            <a:normAutofit/>
          </a:bodyPr>
          <a:lstStyle/>
          <a:p>
            <a:pPr marL="457200" lvl="1">
              <a:buFont typeface="Arial" panose="020B0604020202020204" pitchFamily="34" charset="0"/>
              <a:buChar char="•"/>
            </a:pPr>
            <a:r>
              <a:rPr lang="en-US" dirty="0"/>
              <a:t>Faith to </a:t>
            </a:r>
            <a:r>
              <a:rPr lang="en-US" u="sng" dirty="0"/>
              <a:t>follow</a:t>
            </a:r>
            <a:r>
              <a:rPr lang="en-US" dirty="0"/>
              <a:t>!</a:t>
            </a:r>
            <a:endParaRPr lang="en-US" sz="2400" dirty="0"/>
          </a:p>
        </p:txBody>
      </p:sp>
      <p:sp>
        <p:nvSpPr>
          <p:cNvPr id="3" name="TextBox 2"/>
          <p:cNvSpPr txBox="1"/>
          <p:nvPr/>
        </p:nvSpPr>
        <p:spPr>
          <a:xfrm>
            <a:off x="8493309" y="5022722"/>
            <a:ext cx="506858" cy="153888"/>
          </a:xfrm>
          <a:prstGeom prst="rect">
            <a:avLst/>
          </a:prstGeom>
          <a:noFill/>
        </p:spPr>
        <p:txBody>
          <a:bodyPr wrap="square" rtlCol="0">
            <a:spAutoFit/>
          </a:bodyPr>
          <a:lstStyle/>
          <a:p>
            <a:r>
              <a:rPr lang="en-US" sz="400" dirty="0">
                <a:solidFill>
                  <a:schemeClr val="tx1">
                    <a:lumMod val="50000"/>
                  </a:schemeClr>
                </a:solidFill>
              </a:rPr>
              <a:t>Jw.org</a:t>
            </a:r>
          </a:p>
        </p:txBody>
      </p:sp>
      <p:pic>
        <p:nvPicPr>
          <p:cNvPr id="4" name="Picture 3"/>
          <p:cNvPicPr>
            <a:picLocks noChangeAspect="1"/>
          </p:cNvPicPr>
          <p:nvPr/>
        </p:nvPicPr>
        <p:blipFill>
          <a:blip r:embed="rId2"/>
          <a:stretch>
            <a:fillRect/>
          </a:stretch>
        </p:blipFill>
        <p:spPr>
          <a:xfrm>
            <a:off x="3905647" y="1050586"/>
            <a:ext cx="4842762" cy="6458907"/>
          </a:xfrm>
          <a:prstGeom prst="rect">
            <a:avLst/>
          </a:prstGeom>
        </p:spPr>
      </p:pic>
    </p:spTree>
    <p:extLst>
      <p:ext uri="{BB962C8B-B14F-4D97-AF65-F5344CB8AC3E}">
        <p14:creationId xmlns:p14="http://schemas.microsoft.com/office/powerpoint/2010/main" val="118965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82320" y="963097"/>
            <a:ext cx="3609781" cy="3582964"/>
          </a:xfrm>
        </p:spPr>
        <p:txBody>
          <a:bodyPr>
            <a:normAutofit fontScale="92500" lnSpcReduction="20000"/>
          </a:bodyPr>
          <a:lstStyle/>
          <a:p>
            <a:pPr marL="457200" lvl="1">
              <a:buFont typeface="Arial" panose="020B0604020202020204" pitchFamily="34" charset="0"/>
              <a:buChar char="•"/>
            </a:pPr>
            <a:r>
              <a:rPr lang="en-US" dirty="0"/>
              <a:t>Faith to </a:t>
            </a:r>
            <a:r>
              <a:rPr lang="en-US" u="sng" dirty="0"/>
              <a:t>apply</a:t>
            </a:r>
            <a:r>
              <a:rPr lang="en-US" dirty="0"/>
              <a:t> the blood!</a:t>
            </a:r>
          </a:p>
          <a:p>
            <a:pPr marL="457200" lvl="2">
              <a:buFont typeface="Arial" panose="020B0604020202020204" pitchFamily="34" charset="0"/>
              <a:buChar char="•"/>
            </a:pPr>
            <a:r>
              <a:rPr lang="en-US" dirty="0"/>
              <a:t> vs 26-27 shows Moses’ </a:t>
            </a:r>
            <a:r>
              <a:rPr lang="en-US" u="sng" dirty="0"/>
              <a:t>DECISION</a:t>
            </a:r>
            <a:r>
              <a:rPr lang="en-US" dirty="0"/>
              <a:t> to follow Christ.</a:t>
            </a:r>
          </a:p>
          <a:p>
            <a:pPr marL="457200" lvl="2">
              <a:buFont typeface="Arial" panose="020B0604020202020204" pitchFamily="34" charset="0"/>
              <a:buChar char="•"/>
            </a:pPr>
            <a:r>
              <a:rPr lang="en-US" dirty="0"/>
              <a:t> vs 28 shows the </a:t>
            </a:r>
            <a:r>
              <a:rPr lang="en-US" u="sng" dirty="0"/>
              <a:t>DELIVERANCE</a:t>
            </a:r>
            <a:r>
              <a:rPr lang="en-US" dirty="0"/>
              <a:t> of Moses and the Hebrew nation.</a:t>
            </a:r>
          </a:p>
        </p:txBody>
      </p:sp>
      <p:sp>
        <p:nvSpPr>
          <p:cNvPr id="4" name="TextBox 3"/>
          <p:cNvSpPr txBox="1"/>
          <p:nvPr/>
        </p:nvSpPr>
        <p:spPr>
          <a:xfrm>
            <a:off x="8890571" y="5007679"/>
            <a:ext cx="506858" cy="138499"/>
          </a:xfrm>
          <a:prstGeom prst="rect">
            <a:avLst/>
          </a:prstGeom>
          <a:noFill/>
        </p:spPr>
        <p:txBody>
          <a:bodyPr wrap="square" rtlCol="0">
            <a:spAutoFit/>
          </a:bodyPr>
          <a:lstStyle/>
          <a:p>
            <a:r>
              <a:rPr lang="en-US" sz="300" dirty="0">
                <a:solidFill>
                  <a:schemeClr val="tx1">
                    <a:lumMod val="50000"/>
                  </a:schemeClr>
                </a:solidFill>
              </a:rPr>
              <a:t>Jw.org</a:t>
            </a:r>
          </a:p>
        </p:txBody>
      </p:sp>
      <p:pic>
        <p:nvPicPr>
          <p:cNvPr id="3" name="Picture 2"/>
          <p:cNvPicPr>
            <a:picLocks noChangeAspect="1"/>
          </p:cNvPicPr>
          <p:nvPr/>
        </p:nvPicPr>
        <p:blipFill>
          <a:blip r:embed="rId2"/>
          <a:stretch>
            <a:fillRect/>
          </a:stretch>
        </p:blipFill>
        <p:spPr>
          <a:xfrm>
            <a:off x="4241361" y="1121923"/>
            <a:ext cx="4357281" cy="2912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1865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fontScale="85000" lnSpcReduction="20000"/>
          </a:bodyPr>
          <a:lstStyle/>
          <a:p>
            <a:endParaRPr lang="en-US"/>
          </a:p>
        </p:txBody>
      </p:sp>
      <p:sp>
        <p:nvSpPr>
          <p:cNvPr id="3" name="Title 2"/>
          <p:cNvSpPr>
            <a:spLocks noGrp="1"/>
          </p:cNvSpPr>
          <p:nvPr>
            <p:ph type="title"/>
          </p:nvPr>
        </p:nvSpPr>
        <p:spPr/>
        <p:txBody>
          <a:bodyPr>
            <a:normAutofit fontScale="90000"/>
          </a:bodyPr>
          <a:lstStyle/>
          <a:p>
            <a:r>
              <a:rPr lang="en-US" dirty="0">
                <a:solidFill>
                  <a:srgbClr val="000000"/>
                </a:solidFill>
              </a:rPr>
              <a:t>The Faith of Moses’ </a:t>
            </a:r>
            <a:r>
              <a:rPr lang="en-US" u="sng" dirty="0">
                <a:solidFill>
                  <a:srgbClr val="000000"/>
                </a:solidFill>
              </a:rPr>
              <a:t>Followers</a:t>
            </a:r>
            <a:r>
              <a:rPr lang="en-US" dirty="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44540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57448" y="421373"/>
            <a:ext cx="8537170" cy="4537620"/>
          </a:xfrm>
        </p:spPr>
        <p:txBody>
          <a:bodyPr>
            <a:normAutofit/>
          </a:bodyPr>
          <a:lstStyle/>
          <a:p>
            <a:r>
              <a:rPr lang="en-US" sz="3600" dirty="0">
                <a:solidFill>
                  <a:srgbClr val="000000"/>
                </a:solidFill>
                <a:latin typeface="Trajan Pro" panose="02020502050506020301" pitchFamily="18" charset="0"/>
              </a:rPr>
              <a:t>Israel learned to follow in faith because God designed FAITH to be </a:t>
            </a:r>
            <a:r>
              <a:rPr lang="en-US" sz="3600" u="sng" dirty="0">
                <a:solidFill>
                  <a:srgbClr val="000000"/>
                </a:solidFill>
                <a:latin typeface="Trajan Pro" panose="02020502050506020301" pitchFamily="18" charset="0"/>
              </a:rPr>
              <a:t>CONTAGIOUS</a:t>
            </a:r>
            <a:r>
              <a:rPr lang="en-US" sz="3600" dirty="0">
                <a:solidFill>
                  <a:srgbClr val="000000"/>
                </a:solidFill>
                <a:latin typeface="Trajan Pro" panose="02020502050506020301" pitchFamily="18" charset="0"/>
              </a:rPr>
              <a:t>!</a:t>
            </a:r>
            <a:r>
              <a:rPr lang="en-US" sz="3600" dirty="0">
                <a:solidFill>
                  <a:srgbClr val="000000"/>
                </a:solidFill>
                <a:latin typeface="Trajan Pro" panose="02020502050506020301" pitchFamily="18" charset="0"/>
              </a:rPr>
              <a:t> </a:t>
            </a:r>
          </a:p>
          <a:p>
            <a:r>
              <a:rPr lang="en-US" sz="3600" dirty="0">
                <a:solidFill>
                  <a:srgbClr val="000000"/>
                </a:solidFill>
                <a:latin typeface="Trajan Pro" panose="02020502050506020301" pitchFamily="18" charset="0"/>
              </a:rPr>
              <a:t> </a:t>
            </a:r>
          </a:p>
          <a:p>
            <a:r>
              <a:rPr lang="en-US" sz="3600" dirty="0">
                <a:solidFill>
                  <a:schemeClr val="bg1"/>
                </a:solidFill>
                <a:latin typeface="Trajan Pro" panose="02020502050506020301" pitchFamily="18" charset="0"/>
              </a:rPr>
              <a:t>all that God has called you to should be lived out so as to cause others to follow.</a:t>
            </a:r>
            <a:endParaRPr lang="en-US" sz="3600" dirty="0">
              <a:solidFill>
                <a:schemeClr val="bg1"/>
              </a:solidFill>
              <a:latin typeface="Trajan Pro" panose="02020502050506020301" pitchFamily="18" charset="0"/>
            </a:endParaRPr>
          </a:p>
        </p:txBody>
      </p:sp>
    </p:spTree>
    <p:extLst>
      <p:ext uri="{BB962C8B-B14F-4D97-AF65-F5344CB8AC3E}">
        <p14:creationId xmlns:p14="http://schemas.microsoft.com/office/powerpoint/2010/main" val="3498124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1846</TotalTime>
  <Words>474</Words>
  <Application>Microsoft Office PowerPoint</Application>
  <PresentationFormat>On-screen Show (16:9)</PresentationFormat>
  <Paragraphs>36</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Adelle-Regular</vt:lpstr>
      <vt:lpstr>Apple Chancery</vt:lpstr>
      <vt:lpstr>Arial</vt:lpstr>
      <vt:lpstr>Calibri</vt:lpstr>
      <vt:lpstr>Myriad Pro</vt:lpstr>
      <vt:lpstr>Trajan Pro</vt:lpstr>
      <vt:lpstr>Trebuchet MS</vt:lpstr>
      <vt:lpstr>Default</vt:lpstr>
      <vt:lpstr>MOSES</vt:lpstr>
      <vt:lpstr>PowerPoint Presentation</vt:lpstr>
      <vt:lpstr>PowerPoint Presentation</vt:lpstr>
      <vt:lpstr>PowerPoint Presentation</vt:lpstr>
      <vt:lpstr>PowerPoint Presentation</vt:lpstr>
      <vt:lpstr>PowerPoint Presentation</vt:lpstr>
      <vt:lpstr>PowerPoint Presentation</vt:lpstr>
      <vt:lpstr>The Faith of Moses’ Followers!</vt:lpstr>
      <vt:lpstr>PowerPoint Presentation</vt:lpstr>
      <vt:lpstr>PowerPoint Presentation</vt:lpstr>
      <vt:lpstr>PowerPoint Presentation</vt:lpstr>
      <vt:lpstr>PowerPoint Presentation</vt:lpstr>
      <vt:lpstr>PowerPoint Presentation</vt:lpstr>
      <vt:lpstr>Conclusion!  Believing God (your faith) brings you through what destroys  the unbelieving!</vt:lpstr>
      <vt:lpstr>PowerPoint Presentation</vt:lpstr>
      <vt:lpstr>PowerPoint Presentation</vt:lpstr>
      <vt:lpstr>PowerPoint Presentation</vt:lpstr>
      <vt:lpstr>MOSES</vt:lpstr>
    </vt:vector>
  </TitlesOfParts>
  <Company>RT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Sam M.</cp:lastModifiedBy>
  <cp:revision>39</cp:revision>
  <dcterms:created xsi:type="dcterms:W3CDTF">2014-03-26T14:03:34Z</dcterms:created>
  <dcterms:modified xsi:type="dcterms:W3CDTF">2017-02-19T14:36:14Z</dcterms:modified>
</cp:coreProperties>
</file>